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302" r:id="rId3"/>
    <p:sldId id="323" r:id="rId4"/>
    <p:sldId id="325" r:id="rId5"/>
    <p:sldId id="326" r:id="rId6"/>
    <p:sldId id="282" r:id="rId7"/>
    <p:sldId id="276" r:id="rId8"/>
    <p:sldId id="265" r:id="rId9"/>
    <p:sldId id="290" r:id="rId10"/>
    <p:sldId id="270" r:id="rId11"/>
    <p:sldId id="295" r:id="rId12"/>
    <p:sldId id="278" r:id="rId13"/>
    <p:sldId id="293" r:id="rId14"/>
    <p:sldId id="287" r:id="rId15"/>
    <p:sldId id="284" r:id="rId16"/>
    <p:sldId id="271" r:id="rId17"/>
    <p:sldId id="285" r:id="rId18"/>
    <p:sldId id="262" r:id="rId19"/>
    <p:sldId id="264" r:id="rId20"/>
    <p:sldId id="281" r:id="rId21"/>
    <p:sldId id="275" r:id="rId22"/>
    <p:sldId id="283" r:id="rId23"/>
    <p:sldId id="277" r:id="rId24"/>
    <p:sldId id="296" r:id="rId25"/>
    <p:sldId id="279" r:id="rId26"/>
    <p:sldId id="297" r:id="rId27"/>
    <p:sldId id="298" r:id="rId28"/>
    <p:sldId id="289" r:id="rId29"/>
    <p:sldId id="291" r:id="rId30"/>
    <p:sldId id="288" r:id="rId31"/>
    <p:sldId id="299" r:id="rId32"/>
    <p:sldId id="273" r:id="rId33"/>
    <p:sldId id="300" r:id="rId34"/>
    <p:sldId id="32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166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D503-4BE3-4F19-AB38-F0B2A1E44AFB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F4181-B6CB-41D5-B328-18456E8FF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4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83CDC1-B299-4813-AB04-693316ADE6E3}" type="slidenum">
              <a:rPr lang="en-GB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GB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7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1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4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4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4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5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2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0B9D-1E78-4A45-B2B4-407E42E29915}" type="datetimeFigureOut">
              <a:rPr lang="en-US" smtClean="0"/>
              <a:t>23/01/2018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248E4-84A4-47FD-885A-92D5B02A6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9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22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121898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" descr="Presentation square-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1"/>
          <p:cNvSpPr txBox="1">
            <a:spLocks/>
          </p:cNvSpPr>
          <p:nvPr/>
        </p:nvSpPr>
        <p:spPr bwMode="auto">
          <a:xfrm>
            <a:off x="295275" y="1925638"/>
            <a:ext cx="676083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104" fontAlgn="base">
              <a:spcBef>
                <a:spcPct val="0"/>
              </a:spcBef>
              <a:spcAft>
                <a:spcPct val="0"/>
              </a:spcAft>
            </a:pP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RM QUIZ 6</a:t>
            </a:r>
            <a:r>
              <a:rPr lang="en-GB" sz="2800" b="1" baseline="30000" dirty="0" smtClean="0">
                <a:solidFill>
                  <a:prstClr val="white"/>
                </a:solidFill>
                <a:latin typeface="Calibri" panose="020F0502020204030204" pitchFamily="34" charset="0"/>
              </a:rPr>
              <a:t>th</a:t>
            </a: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Dec2017</a:t>
            </a:r>
          </a:p>
          <a:p>
            <a:pPr defTabSz="457104" fontAlgn="base">
              <a:spcBef>
                <a:spcPct val="0"/>
              </a:spcBef>
              <a:spcAft>
                <a:spcPct val="0"/>
              </a:spcAft>
            </a:pPr>
            <a:r>
              <a:rPr lang="en-GB" sz="1800" b="1" dirty="0" smtClean="0">
                <a:solidFill>
                  <a:srgbClr val="660033"/>
                </a:solidFill>
                <a:latin typeface="Calibri" panose="020F0502020204030204" pitchFamily="34" charset="0"/>
              </a:rPr>
              <a:t>Revenue Management</a:t>
            </a:r>
            <a:r>
              <a:rPr lang="en-GB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</a:t>
            </a:r>
            <a:r>
              <a:rPr lang="en-US" sz="28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                   </a:t>
            </a:r>
            <a:endParaRPr lang="en-US" sz="28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07" y="1467114"/>
            <a:ext cx="10073340" cy="5664316"/>
          </a:xfrm>
          <a:prstGeom prst="rect">
            <a:avLst/>
          </a:prstGeom>
          <a:noFill/>
          <a:effectLst>
            <a:softEdge rad="1041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298949" y="-175905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82284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   Q8: Which region has the highest RASK 	  	    (YTD)?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2837" y="2471452"/>
            <a:ext cx="6002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GCCLI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487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EEUR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5948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15948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237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Image result for M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1" y="1751856"/>
            <a:ext cx="12649791" cy="5355667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381000" y="-332493"/>
            <a:ext cx="12738100" cy="744001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Q9: </a:t>
            </a:r>
            <a:r>
              <a:rPr lang="en-US" sz="4800" dirty="0" smtClean="0">
                <a:solidFill>
                  <a:srgbClr val="660033"/>
                </a:solidFill>
              </a:rPr>
              <a:t>Holding all else constant, an increase in 	  average stage (sector) length is likely to:</a:t>
            </a:r>
            <a:r>
              <a:rPr lang="en-GB" sz="4800" dirty="0" smtClean="0">
                <a:solidFill>
                  <a:srgbClr val="660033"/>
                </a:solidFill>
              </a:rPr>
              <a:t>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84843" y="3505985"/>
            <a:ext cx="9422313" cy="2799901"/>
            <a:chOff x="599424" y="2864332"/>
            <a:chExt cx="5405435" cy="3952757"/>
          </a:xfrm>
        </p:grpSpPr>
        <p:grpSp>
          <p:nvGrpSpPr>
            <p:cNvPr id="51" name="Group 50"/>
            <p:cNvGrpSpPr/>
            <p:nvPr/>
          </p:nvGrpSpPr>
          <p:grpSpPr>
            <a:xfrm>
              <a:off x="599424" y="2864332"/>
              <a:ext cx="5405433" cy="1039026"/>
              <a:chOff x="317025" y="2675647"/>
              <a:chExt cx="5853112" cy="1660804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337" y="3185510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3004662" y="1170975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814250"/>
                <a:ext cx="4287249" cy="145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Increase RASK and decrease CASK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04954" y="2675647"/>
                <a:ext cx="586847" cy="126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A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883928"/>
              <a:ext cx="5405433" cy="982041"/>
              <a:chOff x="290511" y="2745112"/>
              <a:chExt cx="5853112" cy="1569718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07571" y="2794242"/>
                <a:ext cx="47327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</a:rPr>
                  <a:t>Increase RASK and increase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86513" y="2745112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B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853008"/>
              <a:ext cx="5405434" cy="982040"/>
              <a:chOff x="290511" y="2698713"/>
              <a:chExt cx="5853113" cy="1569720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9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767850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ecrease RASK and decrease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86513" y="2698713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C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835049"/>
              <a:ext cx="5405433" cy="982040"/>
              <a:chOff x="290511" y="2745112"/>
              <a:chExt cx="5853112" cy="1569718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57844" y="2768043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</a:t>
                </a:r>
                <a:r>
                  <a:rPr lang="en-US" sz="3600" dirty="0" smtClean="0">
                    <a:solidFill>
                      <a:schemeClr val="bg1"/>
                    </a:solidFill>
                  </a:rPr>
                  <a:t>ecrease RASK and increase CASK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86513" y="2745112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0" y="6453506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59" y="1538030"/>
            <a:ext cx="7688841" cy="3010377"/>
          </a:xfrm>
          <a:prstGeom prst="rect">
            <a:avLst/>
          </a:prstGeom>
          <a:effectLst>
            <a:softEdge rad="558800"/>
          </a:effectLst>
        </p:spPr>
      </p:pic>
      <p:sp>
        <p:nvSpPr>
          <p:cNvPr id="74" name="Rectangle 73"/>
          <p:cNvSpPr/>
          <p:nvPr/>
        </p:nvSpPr>
        <p:spPr>
          <a:xfrm>
            <a:off x="-224870" y="-212460"/>
            <a:ext cx="12483388" cy="7812042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9100" y="459803"/>
            <a:ext cx="1139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Q10: How many Italians are working in RM?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21498" y="4288674"/>
            <a:ext cx="9190652" cy="1922243"/>
            <a:chOff x="594093" y="4414400"/>
            <a:chExt cx="11001911" cy="2080350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5146177" y="44923"/>
              <a:ext cx="1897743" cy="11001911"/>
              <a:chOff x="984804" y="2723735"/>
              <a:chExt cx="3162735" cy="3759718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811" y="2723735"/>
                <a:ext cx="3162728" cy="888132"/>
                <a:chOff x="576265" y="2870203"/>
                <a:chExt cx="1642721" cy="1444628"/>
              </a:xfrm>
            </p:grpSpPr>
            <p:sp>
              <p:nvSpPr>
                <p:cNvPr id="52" name="Round Same Side Corner Rectangle 51"/>
                <p:cNvSpPr/>
                <p:nvPr/>
              </p:nvSpPr>
              <p:spPr>
                <a:xfrm rot="5400000" flipV="1">
                  <a:off x="139701" y="3306767"/>
                  <a:ext cx="1444628" cy="571500"/>
                </a:xfrm>
                <a:prstGeom prst="round2SameRect">
                  <a:avLst/>
                </a:prstGeom>
                <a:solidFill>
                  <a:srgbClr val="660033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3" name="Round Same Side Corner Rectangle 72"/>
                <p:cNvSpPr/>
                <p:nvPr/>
              </p:nvSpPr>
              <p:spPr>
                <a:xfrm rot="5400000">
                  <a:off x="1015829" y="3111674"/>
                  <a:ext cx="1444628" cy="961686"/>
                </a:xfrm>
                <a:prstGeom prst="round2SameRect">
                  <a:avLst/>
                </a:prstGeom>
                <a:solidFill>
                  <a:srgbClr val="660033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48" name="Round Same Side Corner Rectangle 47"/>
              <p:cNvSpPr/>
              <p:nvPr/>
            </p:nvSpPr>
            <p:spPr>
              <a:xfrm rot="5400000" flipV="1">
                <a:off x="1090892" y="3582249"/>
                <a:ext cx="888134" cy="1100308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Round Same Side Corner Rectangle 48"/>
              <p:cNvSpPr/>
              <p:nvPr/>
            </p:nvSpPr>
            <p:spPr>
              <a:xfrm rot="5400000" flipV="1">
                <a:off x="1090893" y="4537655"/>
                <a:ext cx="888135" cy="1100308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090890" y="5489232"/>
                <a:ext cx="888135" cy="1100307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6" name="Round Same Side Corner Rectangle 35"/>
            <p:cNvSpPr/>
            <p:nvPr/>
          </p:nvSpPr>
          <p:spPr>
            <a:xfrm rot="10800000">
              <a:off x="594093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ound Same Side Corner Rectangle 37"/>
            <p:cNvSpPr/>
            <p:nvPr/>
          </p:nvSpPr>
          <p:spPr>
            <a:xfrm rot="10800000">
              <a:off x="6187875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6284" y="4428144"/>
              <a:ext cx="1069761" cy="105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69415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1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40219" y="4449761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78074" y="541432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94732" y="4419206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C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28111" y="541432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0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012747" y="4414400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D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012747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5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-12872" y="641806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 result for long hair me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32" y="1626722"/>
            <a:ext cx="4365625" cy="43656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603250" y="-553029"/>
            <a:ext cx="13474700" cy="722570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795725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Q11: What is Garth’s last name?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7335" y="1993321"/>
            <a:ext cx="6731365" cy="3791937"/>
            <a:chOff x="984806" y="2691512"/>
            <a:chExt cx="10718832" cy="3791937"/>
          </a:xfrm>
        </p:grpSpPr>
        <p:grpSp>
          <p:nvGrpSpPr>
            <p:cNvPr id="27" name="Group 26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 Same Side Corner Rectangle 43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Jonesie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32688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Same Side Corner Rectangle 3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Jones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30145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 Same Side Corner Rectangle 35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Johnes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30145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31" name="Round Same Side Corner Rectangle 3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 Same Side Corner Rectangle 3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Joe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46576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8" y="1203735"/>
            <a:ext cx="10550703" cy="4329537"/>
          </a:xfrm>
          <a:prstGeom prst="rect">
            <a:avLst/>
          </a:prstGeom>
          <a:noFill/>
          <a:effectLst>
            <a:softEdge rad="495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-377839" y="-210769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3702" y="318326"/>
            <a:ext cx="121821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2">
                    <a:lumMod val="25000"/>
                  </a:schemeClr>
                </a:solidFill>
              </a:rPr>
              <a:t>Q12:</a:t>
            </a:r>
          </a:p>
          <a:p>
            <a:r>
              <a:rPr lang="en-GB" sz="3600" dirty="0" err="1" smtClean="0">
                <a:solidFill>
                  <a:schemeClr val="bg2">
                    <a:lumMod val="25000"/>
                  </a:schemeClr>
                </a:solidFill>
              </a:rPr>
              <a:t>QAir</a:t>
            </a:r>
            <a:r>
              <a:rPr lang="en-GB" sz="3600" dirty="0" smtClean="0">
                <a:solidFill>
                  <a:schemeClr val="bg2">
                    <a:lumMod val="25000"/>
                  </a:schemeClr>
                </a:solidFill>
              </a:rPr>
              <a:t> operates a network with 1 hub &amp; 5 spokes (= 15 possible ODs). How many possible ODs are there when </a:t>
            </a:r>
            <a:r>
              <a:rPr lang="en-GB" sz="3600" dirty="0" err="1" smtClean="0">
                <a:solidFill>
                  <a:schemeClr val="bg2">
                    <a:lumMod val="25000"/>
                  </a:schemeClr>
                </a:solidFill>
              </a:rPr>
              <a:t>QAir</a:t>
            </a:r>
            <a:r>
              <a:rPr lang="en-GB" sz="3600" dirty="0" smtClean="0">
                <a:solidFill>
                  <a:schemeClr val="bg2">
                    <a:lumMod val="25000"/>
                  </a:schemeClr>
                </a:solidFill>
              </a:rPr>
              <a:t> launches 2 more spokes?  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3463" y="4470618"/>
            <a:ext cx="11001911" cy="1878491"/>
            <a:chOff x="594093" y="4455634"/>
            <a:chExt cx="11001911" cy="2039116"/>
          </a:xfrm>
        </p:grpSpPr>
        <p:grpSp>
          <p:nvGrpSpPr>
            <p:cNvPr id="2" name="Group 1"/>
            <p:cNvGrpSpPr/>
            <p:nvPr/>
          </p:nvGrpSpPr>
          <p:grpSpPr>
            <a:xfrm rot="5400000">
              <a:off x="5146177" y="44923"/>
              <a:ext cx="1897743" cy="11001911"/>
              <a:chOff x="984804" y="2723735"/>
              <a:chExt cx="3162735" cy="375971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984811" y="2723735"/>
                <a:ext cx="3162728" cy="888132"/>
                <a:chOff x="576265" y="2870203"/>
                <a:chExt cx="1642721" cy="1444628"/>
              </a:xfrm>
            </p:grpSpPr>
            <p:sp>
              <p:nvSpPr>
                <p:cNvPr id="29" name="Round Same Side Corner Rectangle 28"/>
                <p:cNvSpPr/>
                <p:nvPr/>
              </p:nvSpPr>
              <p:spPr>
                <a:xfrm rot="5400000" flipV="1">
                  <a:off x="139701" y="3306767"/>
                  <a:ext cx="1444628" cy="571500"/>
                </a:xfrm>
                <a:prstGeom prst="round2SameRect">
                  <a:avLst/>
                </a:prstGeom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0" name="Round Same Side Corner Rectangle 29"/>
                <p:cNvSpPr/>
                <p:nvPr/>
              </p:nvSpPr>
              <p:spPr>
                <a:xfrm rot="5400000">
                  <a:off x="1015829" y="3111674"/>
                  <a:ext cx="1444628" cy="961686"/>
                </a:xfrm>
                <a:prstGeom prst="round2SameRect">
                  <a:avLst/>
                </a:prstGeom>
                <a:solidFill>
                  <a:schemeClr val="tx1">
                    <a:lumMod val="95000"/>
                    <a:lumOff val="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090892" y="3582249"/>
                <a:ext cx="888134" cy="1100308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090893" y="4537655"/>
                <a:ext cx="888135" cy="1100308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090890" y="5489232"/>
                <a:ext cx="888135" cy="1100307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3" name="Round Same Side Corner Rectangle 32"/>
            <p:cNvSpPr/>
            <p:nvPr/>
          </p:nvSpPr>
          <p:spPr>
            <a:xfrm rot="10800000">
              <a:off x="594093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ound Same Side Corner Rectangle 33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ound Same Side Corner Rectangle 34"/>
            <p:cNvSpPr/>
            <p:nvPr/>
          </p:nvSpPr>
          <p:spPr>
            <a:xfrm rot="10800000">
              <a:off x="6187875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55066" y="4455634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A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65055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21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19001" y="44909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B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4115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28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73514" y="4460440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C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18273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35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91529" y="4455634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D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812431" y="5477595"/>
              <a:ext cx="1069761" cy="835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 smtClean="0">
                  <a:solidFill>
                    <a:schemeClr val="bg1"/>
                  </a:solidFill>
                </a:rPr>
                <a:t>70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7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Image result for southern hemisphe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195" y="1902443"/>
            <a:ext cx="12440834" cy="5769276"/>
          </a:xfrm>
          <a:prstGeom prst="rect">
            <a:avLst/>
          </a:prstGeom>
          <a:noFill/>
          <a:effectLst>
            <a:softEdge rad="1155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912544" y="-476118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Q13: Which of the following cities is located 	    in the Southern Hemisphere?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67657" y="2705100"/>
            <a:ext cx="7178386" cy="3641868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Quito, Ecuador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5799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Libreville, Gabon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3260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Singapore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83260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err="1" smtClean="0">
                    <a:solidFill>
                      <a:schemeClr val="bg1"/>
                    </a:solidFill>
                  </a:rPr>
                  <a:t>Pekanbaru</a:t>
                </a:r>
                <a:r>
                  <a:rPr lang="en-GB" sz="4800" dirty="0" smtClean="0">
                    <a:solidFill>
                      <a:schemeClr val="bg1"/>
                    </a:solidFill>
                  </a:rPr>
                  <a:t>, Indonesia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99690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45" y="775454"/>
            <a:ext cx="8556263" cy="496394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  <a:softEdge rad="1206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254718" y="6280470"/>
            <a:ext cx="12696692" cy="758837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3708" y="586488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Q14: Which POS Region has the highest 	 		 revenue (YTD)?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3708" y="2370217"/>
            <a:ext cx="5429921" cy="3831043"/>
            <a:chOff x="574938" y="2986047"/>
            <a:chExt cx="5429921" cy="383104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62184"/>
              <a:ext cx="5405433" cy="903783"/>
              <a:chOff x="290511" y="2870201"/>
              <a:chExt cx="5853112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B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931269"/>
              <a:ext cx="5405434" cy="903782"/>
              <a:chOff x="290511" y="2823804"/>
              <a:chExt cx="5853113" cy="1444628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7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39800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GCCLI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14889"/>
                <a:ext cx="586847" cy="132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C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913307"/>
              <a:ext cx="5405433" cy="903783"/>
              <a:chOff x="290511" y="2870201"/>
              <a:chExt cx="5853112" cy="1444629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QTR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D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6" t="7963" r="1781" b="11421"/>
          <a:stretch/>
        </p:blipFill>
        <p:spPr>
          <a:xfrm>
            <a:off x="953627" y="1765660"/>
            <a:ext cx="4545621" cy="4005369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-711242" y="-390394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2175" y="531996"/>
            <a:ext cx="117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Q15: Where is Apple Lee from? </a:t>
            </a:r>
            <a:endParaRPr lang="en-US" sz="48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67075" y="2193428"/>
            <a:ext cx="5009490" cy="3184050"/>
            <a:chOff x="986079" y="2956334"/>
            <a:chExt cx="4122955" cy="3860755"/>
          </a:xfrm>
        </p:grpSpPr>
        <p:grpSp>
          <p:nvGrpSpPr>
            <p:cNvPr id="51" name="Group 50"/>
            <p:cNvGrpSpPr/>
            <p:nvPr/>
          </p:nvGrpSpPr>
          <p:grpSpPr>
            <a:xfrm>
              <a:off x="986079" y="2956334"/>
              <a:ext cx="4111252" cy="934072"/>
              <a:chOff x="735707" y="2822708"/>
              <a:chExt cx="4451744" cy="1493044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6356" y="3329416"/>
                <a:ext cx="1444628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472710" y="1682230"/>
                <a:ext cx="1444627" cy="3822417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00203" y="2986200"/>
                <a:ext cx="4287248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China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5707" y="2986200"/>
                <a:ext cx="586847" cy="10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A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92877" y="3962184"/>
              <a:ext cx="4116157" cy="903783"/>
              <a:chOff x="716551" y="2870201"/>
              <a:chExt cx="4457055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209843" y="3376909"/>
                <a:ext cx="1444627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446194" y="1681310"/>
                <a:ext cx="1444627" cy="3822414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86357" y="2986198"/>
                <a:ext cx="4287249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Taiwan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21861" y="2986200"/>
                <a:ext cx="586847" cy="10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B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92876" y="4931270"/>
              <a:ext cx="4116154" cy="903783"/>
              <a:chOff x="716551" y="2823804"/>
              <a:chExt cx="4457053" cy="1444629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209843" y="3330512"/>
                <a:ext cx="1444628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446195" y="1634913"/>
                <a:ext cx="1444626" cy="382241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86355" y="2939800"/>
                <a:ext cx="4287249" cy="1252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Japan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21861" y="2939802"/>
                <a:ext cx="586848" cy="1033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C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92874" y="5913307"/>
              <a:ext cx="4116156" cy="903782"/>
              <a:chOff x="716551" y="2870201"/>
              <a:chExt cx="4457055" cy="1444627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209843" y="3376909"/>
                <a:ext cx="1444627" cy="43121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446193" y="1681307"/>
                <a:ext cx="1444627" cy="3822415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86357" y="2986198"/>
                <a:ext cx="4287249" cy="12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Hong Kong 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21861" y="2986200"/>
                <a:ext cx="586848" cy="10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chemeClr val="bg1"/>
                    </a:solidFill>
                  </a:rPr>
                  <a:t>D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932" y="-217714"/>
            <a:ext cx="12654190" cy="73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8" y="495753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rgbClr val="660033"/>
                </a:solidFill>
                <a:latin typeface="+mn-lt"/>
              </a:rPr>
              <a:t>ANSWERS </a:t>
            </a:r>
            <a:endParaRPr lang="en-US" dirty="0">
              <a:solidFill>
                <a:srgbClr val="66003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6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16" y="1058941"/>
            <a:ext cx="10168984" cy="5899565"/>
          </a:xfrm>
          <a:prstGeom prst="rect">
            <a:avLst/>
          </a:prstGeom>
          <a:noFill/>
          <a:effectLst>
            <a:softEdge rad="1181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0511" y="646035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A1: Which of the following destinations has been loaded recently? </a:t>
            </a:r>
            <a:endParaRPr lang="en-US" sz="5400" dirty="0">
              <a:solidFill>
                <a:srgbClr val="660033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41489" y="5801752"/>
            <a:ext cx="289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 smtClean="0">
                <a:solidFill>
                  <a:schemeClr val="bg1"/>
                </a:solidFill>
              </a:rPr>
              <a:t>Krabi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3582" y="2768639"/>
            <a:ext cx="5405433" cy="1840993"/>
            <a:chOff x="599425" y="4960296"/>
            <a:chExt cx="5405433" cy="1840993"/>
          </a:xfrm>
        </p:grpSpPr>
        <p:grpSp>
          <p:nvGrpSpPr>
            <p:cNvPr id="62" name="Group 61"/>
            <p:cNvGrpSpPr/>
            <p:nvPr/>
          </p:nvGrpSpPr>
          <p:grpSpPr>
            <a:xfrm>
              <a:off x="599425" y="4960296"/>
              <a:ext cx="5405433" cy="903783"/>
              <a:chOff x="290511" y="2870201"/>
              <a:chExt cx="5853112" cy="1444629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Cardiff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C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15415" y="5970292"/>
              <a:ext cx="541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D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6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121" y="-789895"/>
            <a:ext cx="14496001" cy="8409895"/>
          </a:xfrm>
          <a:prstGeom prst="rect">
            <a:avLst/>
          </a:prstGeom>
          <a:noFill/>
          <a:effectLst>
            <a:softEdge rad="1219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939121" y="-368300"/>
            <a:ext cx="13632315" cy="7683010"/>
          </a:xfrm>
          <a:prstGeom prst="rect">
            <a:avLst/>
          </a:pr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1979" y="130393"/>
            <a:ext cx="1135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Rules of the game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15 Questions (1 minute per question)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Phone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going back to question (timer)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questions about the question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No talking between groups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Talk </a:t>
            </a:r>
            <a:r>
              <a:rPr lang="en-GB" sz="4800" dirty="0">
                <a:solidFill>
                  <a:schemeClr val="bg1"/>
                </a:solidFill>
              </a:rPr>
              <a:t>within groups</a:t>
            </a:r>
          </a:p>
          <a:p>
            <a:pPr marL="685800" indent="-685800">
              <a:buFontTx/>
              <a:buChar char="-"/>
            </a:pPr>
            <a:r>
              <a:rPr lang="en-GB" sz="4800" dirty="0" smtClean="0">
                <a:solidFill>
                  <a:schemeClr val="bg1"/>
                </a:solidFill>
              </a:rPr>
              <a:t> Checking answer of different group</a:t>
            </a:r>
          </a:p>
          <a:p>
            <a:pPr marL="685800" indent="-685800">
              <a:buFontTx/>
              <a:buChar char="-"/>
            </a:pPr>
            <a:endParaRPr lang="en-GB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509970" y="25400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433" y="501581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A2: What is the painting “La </a:t>
            </a:r>
            <a:r>
              <a:rPr lang="en-GB" sz="4800" dirty="0" err="1" smtClean="0">
                <a:solidFill>
                  <a:schemeClr val="bg2">
                    <a:lumMod val="25000"/>
                  </a:schemeClr>
                </a:solidFill>
              </a:rPr>
              <a:t>Gioconda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” more 	 usually know as?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21225" y="4669905"/>
            <a:ext cx="7836976" cy="1193191"/>
            <a:chOff x="576264" y="2870201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Mona Lisa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9954" y="2870201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4" y="2071241"/>
            <a:ext cx="2754849" cy="4102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31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3199" y="1042262"/>
            <a:ext cx="9493944" cy="4734147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725637" y="-269300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85537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A3: What is the world’s oldest airline? </a:t>
            </a:r>
          </a:p>
          <a:p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2457" y="2801255"/>
            <a:ext cx="10421257" cy="3462588"/>
            <a:chOff x="984806" y="2626004"/>
            <a:chExt cx="10718832" cy="3906953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11" y="2626004"/>
              <a:ext cx="10718827" cy="1193191"/>
              <a:chOff x="576265" y="2711235"/>
              <a:chExt cx="5567359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1" y="3306767"/>
                <a:ext cx="1444628" cy="571500"/>
              </a:xfrm>
              <a:prstGeom prst="round2SameRect">
                <a:avLst/>
              </a:prstGeom>
              <a:solidFill>
                <a:srgbClr val="660033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rgbClr val="660033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3"/>
                <a:ext cx="4760908" cy="15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KLM(1919)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09061" y="2711235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07141"/>
              <a:ext cx="10718831" cy="1018837"/>
              <a:chOff x="576263" y="2738132"/>
              <a:chExt cx="5567361" cy="165723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3"/>
                <a:ext cx="4760908" cy="152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QANTAS(1920)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6522" y="273813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565211"/>
              <a:ext cx="10718829" cy="1002678"/>
              <a:chOff x="576263" y="2742466"/>
              <a:chExt cx="5567360" cy="1630943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52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AMERICAN AIRLINE(1930)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06522" y="2742466"/>
                <a:ext cx="571500" cy="150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484970"/>
              <a:ext cx="10718831" cy="1047987"/>
              <a:chOff x="576263" y="2690712"/>
              <a:chExt cx="5567361" cy="1704644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52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LUFTHANSA(1953)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2952" y="269071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4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6" t="-6265" r="10614" b="6265"/>
          <a:stretch/>
        </p:blipFill>
        <p:spPr>
          <a:xfrm>
            <a:off x="279410" y="1029472"/>
            <a:ext cx="11099790" cy="579185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293053" y="-212111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5621" y="520228"/>
            <a:ext cx="1105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: Who won the world cup in 1986?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6818" y="3384437"/>
            <a:ext cx="8669702" cy="1881399"/>
            <a:chOff x="984806" y="3672647"/>
            <a:chExt cx="10718831" cy="1881399"/>
          </a:xfrm>
        </p:grpSpPr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Argentina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149215" y="4630716"/>
              <a:ext cx="11003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C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1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2" y="1353623"/>
            <a:ext cx="11653809" cy="5504377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496811" y="-567816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5373" y="500350"/>
            <a:ext cx="1105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A5: Who was the first airline to introduce 	 internet and online check-in?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5373" y="3394853"/>
            <a:ext cx="10487713" cy="1193191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9149" y="3011630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Alaska Airlines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200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3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438" y="1204686"/>
            <a:ext cx="11337258" cy="5653314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378731" y="-248189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: What is calculation for RASK?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177872" y="3409166"/>
            <a:ext cx="7145262" cy="923330"/>
            <a:chOff x="576263" y="2844684"/>
            <a:chExt cx="5567361" cy="1501880"/>
          </a:xfrm>
        </p:grpSpPr>
        <p:sp>
          <p:nvSpPr>
            <p:cNvPr id="50" name="Round Same Side Corner Rectangle 49"/>
            <p:cNvSpPr/>
            <p:nvPr/>
          </p:nvSpPr>
          <p:spPr>
            <a:xfrm rot="5400000" flipV="1">
              <a:off x="139698" y="3306765"/>
              <a:ext cx="1444629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REV/ASK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3260" y="2844684"/>
              <a:ext cx="571500" cy="150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7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927" b="24853"/>
          <a:stretch/>
        </p:blipFill>
        <p:spPr>
          <a:xfrm>
            <a:off x="-251247" y="1030516"/>
            <a:ext cx="12079045" cy="6415314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4" name="Rectangle 73"/>
          <p:cNvSpPr/>
          <p:nvPr/>
        </p:nvSpPr>
        <p:spPr>
          <a:xfrm>
            <a:off x="-153882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9158" y="508055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60033"/>
                </a:solidFill>
              </a:rPr>
              <a:t>A</a:t>
            </a:r>
            <a:r>
              <a:rPr lang="en-GB" sz="4800" dirty="0" smtClean="0">
                <a:solidFill>
                  <a:srgbClr val="660033"/>
                </a:solidFill>
              </a:rPr>
              <a:t>7: Which airport has the longest runway in 	 the world?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41946" y="3066749"/>
            <a:ext cx="10000343" cy="934072"/>
            <a:chOff x="743064" y="2822708"/>
            <a:chExt cx="5427074" cy="1493044"/>
          </a:xfrm>
        </p:grpSpPr>
        <p:sp>
          <p:nvSpPr>
            <p:cNvPr id="53" name="Round Same Side Corner Rectangle 52"/>
            <p:cNvSpPr/>
            <p:nvPr/>
          </p:nvSpPr>
          <p:spPr>
            <a:xfrm rot="5400000" flipV="1">
              <a:off x="236356" y="3329416"/>
              <a:ext cx="1444628" cy="43121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 Same Side Corner Rectangle 53"/>
            <p:cNvSpPr/>
            <p:nvPr/>
          </p:nvSpPr>
          <p:spPr>
            <a:xfrm rot="5400000">
              <a:off x="3004663" y="1150276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84358" y="2986200"/>
              <a:ext cx="4287249" cy="132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err="1" smtClean="0">
                  <a:solidFill>
                    <a:schemeClr val="bg1"/>
                  </a:solidFill>
                </a:rPr>
                <a:t>Qamdo</a:t>
              </a:r>
              <a:r>
                <a:rPr lang="en-GB" sz="4800" dirty="0" smtClean="0">
                  <a:solidFill>
                    <a:schemeClr val="bg1"/>
                  </a:solidFill>
                </a:rPr>
                <a:t> </a:t>
              </a:r>
              <a:r>
                <a:rPr lang="en-GB" sz="4800" dirty="0" err="1" smtClean="0">
                  <a:solidFill>
                    <a:schemeClr val="bg1"/>
                  </a:solidFill>
                </a:rPr>
                <a:t>Bamda</a:t>
              </a:r>
              <a:r>
                <a:rPr lang="en-GB" sz="4800" dirty="0" smtClean="0">
                  <a:solidFill>
                    <a:schemeClr val="bg1"/>
                  </a:solidFill>
                </a:rPr>
                <a:t> Airport, China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0179" y="2986200"/>
              <a:ext cx="586847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A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07" y="1467114"/>
            <a:ext cx="10073340" cy="5664316"/>
          </a:xfrm>
          <a:prstGeom prst="rect">
            <a:avLst/>
          </a:prstGeom>
          <a:noFill/>
          <a:effectLst>
            <a:softEdge rad="1041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-394808" y="-233040"/>
            <a:ext cx="12995773" cy="713542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682284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   A8: Which region has the highest RASK 	  	    (YTD)?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74739" y="2471452"/>
            <a:ext cx="6002261" cy="1193191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GB" sz="4800" dirty="0" smtClean="0">
                  <a:solidFill>
                    <a:schemeClr val="bg1"/>
                  </a:solidFill>
                </a:rPr>
                <a:t>GCCLI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8487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Image result for M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1" y="1751856"/>
            <a:ext cx="12649791" cy="5355667"/>
          </a:xfrm>
          <a:prstGeom prst="rect">
            <a:avLst/>
          </a:prstGeom>
          <a:noFill/>
          <a:effectLst>
            <a:softEdge rad="939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381000" y="-319793"/>
            <a:ext cx="12738100" cy="7440016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A9: </a:t>
            </a:r>
            <a:r>
              <a:rPr lang="en-US" sz="4800" dirty="0" smtClean="0">
                <a:solidFill>
                  <a:srgbClr val="660033"/>
                </a:solidFill>
              </a:rPr>
              <a:t>Holding all else constant, an increase in 	  average stage (sector) length is likely to:</a:t>
            </a:r>
            <a:r>
              <a:rPr lang="en-GB" sz="4800" dirty="0" smtClean="0">
                <a:solidFill>
                  <a:srgbClr val="660033"/>
                </a:solidFill>
              </a:rPr>
              <a:t>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359443" y="3891258"/>
            <a:ext cx="9422310" cy="742262"/>
            <a:chOff x="317025" y="2814250"/>
            <a:chExt cx="5853112" cy="1674969"/>
          </a:xfrm>
        </p:grpSpPr>
        <p:sp>
          <p:nvSpPr>
            <p:cNvPr id="53" name="Round Same Side Corner Rectangle 52"/>
            <p:cNvSpPr/>
            <p:nvPr/>
          </p:nvSpPr>
          <p:spPr>
            <a:xfrm rot="5400000" flipV="1">
              <a:off x="23337" y="3185510"/>
              <a:ext cx="1444628" cy="85725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ound Same Side Corner Rectangle 53"/>
            <p:cNvSpPr/>
            <p:nvPr/>
          </p:nvSpPr>
          <p:spPr>
            <a:xfrm rot="5400000">
              <a:off x="3004662" y="1170975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84358" y="2814250"/>
              <a:ext cx="4287249" cy="1458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Decrease </a:t>
              </a:r>
              <a:r>
                <a:rPr lang="en-US" sz="3600" dirty="0">
                  <a:solidFill>
                    <a:schemeClr val="bg1"/>
                  </a:solidFill>
                </a:rPr>
                <a:t>RASK and decrease CASK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736" y="2891822"/>
              <a:ext cx="586847" cy="159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</a:rPr>
                <a:t>D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0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-795140" y="-222526"/>
            <a:ext cx="13572570" cy="75057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5272" y="639005"/>
            <a:ext cx="1139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A10: How many Italians working in RM?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690872" y="3803907"/>
            <a:ext cx="2171052" cy="2249281"/>
            <a:chOff x="3378651" y="4530461"/>
            <a:chExt cx="2598914" cy="1964289"/>
          </a:xfrm>
        </p:grpSpPr>
        <p:sp>
          <p:nvSpPr>
            <p:cNvPr id="49" name="Round Same Side Corner Rectangle 48"/>
            <p:cNvSpPr/>
            <p:nvPr/>
          </p:nvSpPr>
          <p:spPr>
            <a:xfrm rot="10800000" flipV="1">
              <a:off x="3378651" y="4597008"/>
              <a:ext cx="2598914" cy="660220"/>
            </a:xfrm>
            <a:prstGeom prst="round2SameRect">
              <a:avLst/>
            </a:prstGeom>
            <a:solidFill>
              <a:srgbClr val="66003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rgbClr val="660033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53705" y="4530461"/>
              <a:ext cx="1069761" cy="923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53705" y="5477594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79" y="1962350"/>
            <a:ext cx="4319064" cy="431906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0720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 result for long hair me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0807"/>
            <a:ext cx="5114925" cy="51149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190404" y="-169641"/>
            <a:ext cx="12287058" cy="734561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7981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A11: What is Garth’s last name?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624517" y="3430598"/>
            <a:ext cx="5405433" cy="903783"/>
            <a:chOff x="290511" y="2870201"/>
            <a:chExt cx="5853112" cy="1444629"/>
          </a:xfrm>
        </p:grpSpPr>
        <p:sp>
          <p:nvSpPr>
            <p:cNvPr id="58" name="Round Same Side Corner Rectangle 57"/>
            <p:cNvSpPr/>
            <p:nvPr/>
          </p:nvSpPr>
          <p:spPr>
            <a:xfrm rot="5400000" flipV="1">
              <a:off x="-3177" y="3163889"/>
              <a:ext cx="1444628" cy="857252"/>
            </a:xfrm>
            <a:prstGeom prst="round2SameRect">
              <a:avLst/>
            </a:prstGeom>
            <a:solidFill>
              <a:srgbClr val="660033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 Same Side Corner Rectangle 58"/>
            <p:cNvSpPr/>
            <p:nvPr/>
          </p:nvSpPr>
          <p:spPr>
            <a:xfrm rot="5400000">
              <a:off x="2978148" y="1149354"/>
              <a:ext cx="1444628" cy="4886323"/>
            </a:xfrm>
            <a:prstGeom prst="round2SameRect">
              <a:avLst/>
            </a:prstGeom>
            <a:solidFill>
              <a:srgbClr val="660033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84358" y="2986199"/>
              <a:ext cx="4287249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Jones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6108" y="2961287"/>
              <a:ext cx="586847" cy="1328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B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2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87" y="812564"/>
            <a:ext cx="10264937" cy="5955232"/>
          </a:xfrm>
          <a:prstGeom prst="rect">
            <a:avLst/>
          </a:prstGeom>
          <a:noFill/>
          <a:effectLst>
            <a:softEdge rad="95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-725638" y="-441794"/>
            <a:ext cx="13514537" cy="7459173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3425" y="2254671"/>
            <a:ext cx="5429921" cy="3831043"/>
            <a:chOff x="574938" y="2986047"/>
            <a:chExt cx="5429921" cy="383104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Deli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A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62184"/>
              <a:ext cx="5405433" cy="903783"/>
              <a:chOff x="290511" y="2870201"/>
              <a:chExt cx="5853112" cy="1444629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Sydney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B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931269"/>
              <a:ext cx="5405434" cy="903782"/>
              <a:chOff x="290511" y="2823804"/>
              <a:chExt cx="5853113" cy="1444628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7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939800"/>
                <a:ext cx="4287249" cy="122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smtClean="0">
                    <a:solidFill>
                      <a:schemeClr val="bg1"/>
                    </a:solidFill>
                  </a:rPr>
                  <a:t>Cardiff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6108" y="2914889"/>
                <a:ext cx="586847" cy="122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C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913307"/>
              <a:ext cx="5405433" cy="903783"/>
              <a:chOff x="290511" y="2870201"/>
              <a:chExt cx="5853112" cy="1444629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84358" y="2986199"/>
                <a:ext cx="4287249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 smtClean="0">
                    <a:solidFill>
                      <a:schemeClr val="bg1"/>
                    </a:solidFill>
                  </a:rPr>
                  <a:t>Krabi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6108" y="2961287"/>
                <a:ext cx="586847" cy="122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chemeClr val="bg1"/>
                    </a:solidFill>
                  </a:rPr>
                  <a:t>D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AutoShape 2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135588" y="12652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6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8" descr="Image result for aircraft png carto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0" descr="Image result for aircraft png cartoon"/>
          <p:cNvSpPr>
            <a:spLocks noChangeAspect="1" noChangeArrowheads="1"/>
          </p:cNvSpPr>
          <p:nvPr/>
        </p:nvSpPr>
        <p:spPr bwMode="auto">
          <a:xfrm>
            <a:off x="1641474" y="-154009"/>
            <a:ext cx="822325" cy="8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3425" y="50083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Q1:	 Which of the following destinations was the last to be loaded? </a:t>
            </a:r>
            <a:endParaRPr lang="en-US" sz="5400" dirty="0">
              <a:solidFill>
                <a:srgbClr val="660033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59" y="2680081"/>
            <a:ext cx="9837945" cy="4037053"/>
          </a:xfrm>
          <a:prstGeom prst="rect">
            <a:avLst/>
          </a:prstGeom>
          <a:noFill/>
          <a:effectLst>
            <a:softEdge rad="495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-707540" y="-212752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0375" y="278566"/>
            <a:ext cx="121821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660033"/>
                </a:solidFill>
              </a:rPr>
              <a:t>A12:</a:t>
            </a:r>
          </a:p>
          <a:p>
            <a:r>
              <a:rPr lang="en-GB" sz="3600" dirty="0" err="1" smtClean="0">
                <a:solidFill>
                  <a:srgbClr val="660033"/>
                </a:solidFill>
              </a:rPr>
              <a:t>QAir</a:t>
            </a:r>
            <a:r>
              <a:rPr lang="en-GB" sz="3600" dirty="0" smtClean="0">
                <a:solidFill>
                  <a:srgbClr val="660033"/>
                </a:solidFill>
              </a:rPr>
              <a:t> operates a network with 1 hub &amp; 5spokes (= 15 possible ODs). How many possible ODs (total) when </a:t>
            </a:r>
            <a:r>
              <a:rPr lang="en-GB" sz="3600" dirty="0" err="1" smtClean="0">
                <a:solidFill>
                  <a:srgbClr val="660033"/>
                </a:solidFill>
              </a:rPr>
              <a:t>QAir</a:t>
            </a:r>
            <a:r>
              <a:rPr lang="en-GB" sz="3600" dirty="0" smtClean="0">
                <a:solidFill>
                  <a:srgbClr val="660033"/>
                </a:solidFill>
              </a:rPr>
              <a:t> launches 2 more spokes?  </a:t>
            </a:r>
            <a:endParaRPr lang="en-US" sz="36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500" y="3163044"/>
            <a:ext cx="2396167" cy="2003755"/>
            <a:chOff x="3378652" y="4490995"/>
            <a:chExt cx="2598915" cy="2003755"/>
          </a:xfrm>
        </p:grpSpPr>
        <p:sp>
          <p:nvSpPr>
            <p:cNvPr id="76" name="Round Same Side Corner Rectangle 75"/>
            <p:cNvSpPr/>
            <p:nvPr/>
          </p:nvSpPr>
          <p:spPr>
            <a:xfrm rot="10800000" flipV="1">
              <a:off x="3378653" y="4597008"/>
              <a:ext cx="2598914" cy="66022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ound Same Side Corner Rectangle 33"/>
            <p:cNvSpPr/>
            <p:nvPr/>
          </p:nvSpPr>
          <p:spPr>
            <a:xfrm rot="10800000">
              <a:off x="3378652" y="5383771"/>
              <a:ext cx="2598905" cy="1110979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40219" y="44909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B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45333" y="5477595"/>
              <a:ext cx="10697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 smtClean="0">
                  <a:solidFill>
                    <a:schemeClr val="bg1"/>
                  </a:solidFill>
                </a:rPr>
                <a:t>28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ound Same Side Corner Rectangle 23"/>
          <p:cNvSpPr/>
          <p:nvPr/>
        </p:nvSpPr>
        <p:spPr>
          <a:xfrm rot="10800000">
            <a:off x="3251247" y="3201531"/>
            <a:ext cx="8620585" cy="3272762"/>
          </a:xfrm>
          <a:prstGeom prst="round2Same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3361699" y="3550416"/>
            <a:ext cx="8868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1 hub &amp; 7 Spokes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8!/(8-2)!= 8 x 7 = 56 Permutation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56 Directional ODs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 = 56/2 = 28 Non-directional ODS 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		</a:t>
            </a:r>
            <a:r>
              <a:rPr lang="en-GB" sz="3600" dirty="0" smtClean="0">
                <a:solidFill>
                  <a:schemeClr val="bg1"/>
                </a:solidFill>
              </a:rPr>
              <a:t>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AutoShape 2" descr="{\displaystyle P_{k}^{n}={\frac {n!}{(n-k)!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Image result for southern hemisphe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195" y="1902443"/>
            <a:ext cx="12440834" cy="5769276"/>
          </a:xfrm>
          <a:prstGeom prst="rect">
            <a:avLst/>
          </a:prstGeom>
          <a:noFill/>
          <a:effectLst>
            <a:softEdge rad="1155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-1026844" y="-446644"/>
            <a:ext cx="13725794" cy="7525655"/>
          </a:xfrm>
          <a:prstGeom prst="round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243" y="570684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13: Which of the following cities is located 	    in the Southern Hemisphere?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516576" y="4787081"/>
            <a:ext cx="7178384" cy="1145969"/>
            <a:chOff x="576264" y="2817787"/>
            <a:chExt cx="5567360" cy="1940834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V="1">
              <a:off x="139700" y="3306765"/>
              <a:ext cx="1444628" cy="571500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 Same Side Corner Rectangle 29"/>
            <p:cNvSpPr/>
            <p:nvPr/>
          </p:nvSpPr>
          <p:spPr>
            <a:xfrm rot="5400000">
              <a:off x="2978148" y="1149355"/>
              <a:ext cx="1444629" cy="488632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0009" y="2870202"/>
              <a:ext cx="4760908" cy="135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bg1"/>
                  </a:solidFill>
                </a:rPr>
                <a:t>Quito, Ecuador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799" y="2817787"/>
              <a:ext cx="571500" cy="194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</a:rPr>
                <a:t>A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4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82" y="624115"/>
            <a:ext cx="11318212" cy="6566292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3425" y="50083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A14: Which POS Region had the highest 	 		 revenue (YTD)?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7660" y="2667808"/>
            <a:ext cx="5405433" cy="2833203"/>
            <a:chOff x="574938" y="2986047"/>
            <a:chExt cx="5405433" cy="2833203"/>
          </a:xfrm>
        </p:grpSpPr>
        <p:grpSp>
          <p:nvGrpSpPr>
            <p:cNvPr id="51" name="Group 50"/>
            <p:cNvGrpSpPr/>
            <p:nvPr/>
          </p:nvGrpSpPr>
          <p:grpSpPr>
            <a:xfrm>
              <a:off x="574938" y="2986047"/>
              <a:ext cx="5405433" cy="903783"/>
              <a:chOff x="290511" y="2870201"/>
              <a:chExt cx="5853112" cy="1444629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986199"/>
                <a:ext cx="4287249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NSWEUR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16108" y="2961287"/>
                <a:ext cx="586847" cy="13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bg1"/>
                    </a:solidFill>
                  </a:rPr>
                  <a:t>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715416" y="4988253"/>
              <a:ext cx="541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 smtClean="0">
                  <a:solidFill>
                    <a:schemeClr val="bg1"/>
                  </a:solidFill>
                </a:rPr>
                <a:t>C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65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309" b="9630"/>
          <a:stretch/>
        </p:blipFill>
        <p:spPr>
          <a:xfrm>
            <a:off x="1246072" y="1288417"/>
            <a:ext cx="9284476" cy="5569583"/>
          </a:xfrm>
          <a:prstGeom prst="rect">
            <a:avLst/>
          </a:prstGeom>
          <a:effectLst>
            <a:softEdge rad="393700"/>
          </a:effectLst>
        </p:spPr>
      </p:pic>
      <p:sp>
        <p:nvSpPr>
          <p:cNvPr id="29" name="Rectangle 28"/>
          <p:cNvSpPr/>
          <p:nvPr/>
        </p:nvSpPr>
        <p:spPr>
          <a:xfrm>
            <a:off x="-450658" y="-906718"/>
            <a:ext cx="13709458" cy="8755318"/>
          </a:xfrm>
          <a:prstGeom prst="rect">
            <a:avLst/>
          </a:prstGeom>
          <a:solidFill>
            <a:schemeClr val="bg2">
              <a:lumMod val="9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2175" y="531996"/>
            <a:ext cx="117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660033"/>
                </a:solidFill>
              </a:rPr>
              <a:t>A</a:t>
            </a:r>
            <a:r>
              <a:rPr lang="en-GB" sz="4800" dirty="0" smtClean="0">
                <a:solidFill>
                  <a:srgbClr val="660033"/>
                </a:solidFill>
              </a:rPr>
              <a:t>15: Where is Apple Lee from? </a:t>
            </a:r>
            <a:endParaRPr lang="en-US" sz="4800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5235" y="-789895"/>
            <a:ext cx="14496001" cy="8409895"/>
          </a:xfrm>
          <a:prstGeom prst="rect">
            <a:avLst/>
          </a:prstGeom>
          <a:noFill/>
          <a:effectLst>
            <a:softEdge rad="1219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-575130" y="0"/>
            <a:ext cx="13230224" cy="7314710"/>
          </a:xfrm>
          <a:prstGeom prst="roundRect">
            <a:avLst/>
          </a:prstGeom>
          <a:solidFill>
            <a:schemeClr val="bg2">
              <a:lumMod val="9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3082" y="521421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THE WINNER IS ……..</a:t>
            </a:r>
          </a:p>
        </p:txBody>
      </p:sp>
    </p:spTree>
    <p:extLst>
      <p:ext uri="{BB962C8B-B14F-4D97-AF65-F5344CB8AC3E}">
        <p14:creationId xmlns:p14="http://schemas.microsoft.com/office/powerpoint/2010/main" val="14681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725638" y="-441794"/>
            <a:ext cx="13514537" cy="7459173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078402" y="-157146"/>
            <a:ext cx="13804899" cy="7383462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433" y="501581"/>
            <a:ext cx="11799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Q2: What is the painting “La </a:t>
            </a:r>
            <a:r>
              <a:rPr lang="en-GB" sz="4800" dirty="0" err="1" smtClean="0">
                <a:solidFill>
                  <a:schemeClr val="bg2">
                    <a:lumMod val="25000"/>
                  </a:schemeClr>
                </a:solidFill>
              </a:rPr>
              <a:t>Gioconda</a:t>
            </a:r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” more 	 usually known as?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44350" y="2301283"/>
            <a:ext cx="6002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Mona Lisa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18487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Margaret </a:t>
                </a:r>
                <a:r>
                  <a:rPr lang="en-GB" sz="4800" dirty="0" err="1" smtClean="0">
                    <a:solidFill>
                      <a:schemeClr val="bg1"/>
                    </a:solidFill>
                  </a:rPr>
                  <a:t>Tatchert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5948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Mathilda Lina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15948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Luna </a:t>
                </a:r>
                <a:r>
                  <a:rPr lang="en-GB" sz="4800" dirty="0" err="1" smtClean="0">
                    <a:solidFill>
                      <a:schemeClr val="bg1"/>
                    </a:solidFill>
                  </a:rPr>
                  <a:t>Rossa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237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51" y="2146088"/>
            <a:ext cx="2754849" cy="4102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AutoShape 2" descr="Image result for qatar airways aircraft png fi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2456" y="727595"/>
            <a:ext cx="9493944" cy="4734147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-546236" y="-160990"/>
            <a:ext cx="13230224" cy="731471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8200" y="585537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Q3: Which airline is the world’s oldest?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43428" y="2554861"/>
            <a:ext cx="10421257" cy="3418714"/>
            <a:chOff x="984806" y="2626004"/>
            <a:chExt cx="10718832" cy="3857449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11" y="2626004"/>
              <a:ext cx="10718827" cy="1193191"/>
              <a:chOff x="576265" y="2711235"/>
              <a:chExt cx="5567359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1" y="3306767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KLM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09061" y="2711235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07141"/>
              <a:ext cx="10718831" cy="969328"/>
              <a:chOff x="576263" y="2738132"/>
              <a:chExt cx="5567361" cy="1576699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QANTAS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06522" y="273813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565211"/>
              <a:ext cx="10718829" cy="966664"/>
              <a:chOff x="576263" y="2742466"/>
              <a:chExt cx="5567360" cy="1572363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AMERICAN AIRLINE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06522" y="2742466"/>
                <a:ext cx="571500" cy="150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484971"/>
              <a:ext cx="10718831" cy="998482"/>
              <a:chOff x="576263" y="2690712"/>
              <a:chExt cx="5567361" cy="1624119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LUFTHANSA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2952" y="2690712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160" t="-2757" r="12470" b="2757"/>
          <a:stretch/>
        </p:blipFill>
        <p:spPr>
          <a:xfrm>
            <a:off x="420993" y="1107716"/>
            <a:ext cx="10432175" cy="5443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60807" y="0"/>
            <a:ext cx="12995773" cy="7135425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5196" y="520228"/>
            <a:ext cx="11553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Q4: Which country won the 1986 World Cup? 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53727" y="2199211"/>
            <a:ext cx="8415125" cy="3504012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Brazil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4200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Argentina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Italy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61657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Germany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7808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QATAR AIRWAYS AIRC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71" y="673255"/>
            <a:ext cx="11349047" cy="5360430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-860807" y="0"/>
            <a:ext cx="12995773" cy="7135425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4771" y="500350"/>
            <a:ext cx="1105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Q5: Which was the first airline to introduce 	 internet bookings and online check-in?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6818" y="2403302"/>
            <a:ext cx="866970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69149" y="301163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GB" sz="4800" dirty="0" smtClean="0">
                    <a:solidFill>
                      <a:schemeClr val="bg1"/>
                    </a:solidFill>
                  </a:rPr>
                  <a:t>Alaska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64200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9843" y="2963136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Delta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1657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716"/>
              <a:ext cx="10718829" cy="923330"/>
              <a:chOff x="576263" y="2849019"/>
              <a:chExt cx="5567360" cy="1501879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963137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British Airways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61657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Singapore Airlines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78088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AutoShape 4" descr="Related image"/>
          <p:cNvSpPr>
            <a:spLocks noChangeAspect="1" noChangeArrowheads="1"/>
          </p:cNvSpPr>
          <p:nvPr/>
        </p:nvSpPr>
        <p:spPr bwMode="auto">
          <a:xfrm>
            <a:off x="3838575" y="-407203"/>
            <a:ext cx="556156" cy="5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4" y="800478"/>
            <a:ext cx="12192435" cy="6079748"/>
          </a:xfrm>
          <a:prstGeom prst="rect">
            <a:avLst/>
          </a:prstGeom>
          <a:noFill/>
          <a:effectLst>
            <a:softEdge rad="736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-399716" y="-444500"/>
            <a:ext cx="12995773" cy="745593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177872" y="2428031"/>
            <a:ext cx="7145263" cy="3791937"/>
            <a:chOff x="984806" y="2691512"/>
            <a:chExt cx="10718832" cy="3791937"/>
          </a:xfrm>
        </p:grpSpPr>
        <p:grpSp>
          <p:nvGrpSpPr>
            <p:cNvPr id="28" name="Group 27"/>
            <p:cNvGrpSpPr/>
            <p:nvPr/>
          </p:nvGrpSpPr>
          <p:grpSpPr>
            <a:xfrm>
              <a:off x="984809" y="2691512"/>
              <a:ext cx="10718829" cy="1193191"/>
              <a:chOff x="576264" y="2817787"/>
              <a:chExt cx="5567360" cy="1940834"/>
            </a:xfrm>
          </p:grpSpPr>
          <p:sp>
            <p:nvSpPr>
              <p:cNvPr id="29" name="Round Same Side Corner Rectangle 28"/>
              <p:cNvSpPr/>
              <p:nvPr/>
            </p:nvSpPr>
            <p:spPr>
              <a:xfrm rot="5400000" flipV="1">
                <a:off x="139700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PAX * ATV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5799" y="2817787"/>
                <a:ext cx="571500" cy="194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A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84806" y="3672647"/>
              <a:ext cx="10718831" cy="923330"/>
              <a:chOff x="576263" y="2844684"/>
              <a:chExt cx="5567361" cy="1501880"/>
            </a:xfrm>
          </p:grpSpPr>
          <p:sp>
            <p:nvSpPr>
              <p:cNvPr id="50" name="Round Same Side Corner Rectangle 49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 Same Side Corner Rectangle 7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20009" y="2870202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/ ASK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3260" y="284468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bg1"/>
                    </a:solidFill>
                  </a:rPr>
                  <a:t>B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84806" y="4630245"/>
              <a:ext cx="10718829" cy="923801"/>
              <a:chOff x="576263" y="2848253"/>
              <a:chExt cx="5567360" cy="1502645"/>
            </a:xfrm>
          </p:grpSpPr>
          <p:sp>
            <p:nvSpPr>
              <p:cNvPr id="76" name="Round Same Side Corner Rectangle 75"/>
              <p:cNvSpPr/>
              <p:nvPr/>
            </p:nvSpPr>
            <p:spPr>
              <a:xfrm rot="5400000" flipV="1">
                <a:off x="139699" y="3306765"/>
                <a:ext cx="1444628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 Same Side Corner Rectangle 76"/>
              <p:cNvSpPr/>
              <p:nvPr/>
            </p:nvSpPr>
            <p:spPr>
              <a:xfrm rot="5400000">
                <a:off x="2978148" y="1149353"/>
                <a:ext cx="1444628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7300" y="2848253"/>
                <a:ext cx="4760908" cy="135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* ASK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83260" y="2849019"/>
                <a:ext cx="571500" cy="1501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C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984806" y="5550475"/>
              <a:ext cx="10718831" cy="932974"/>
              <a:chOff x="576263" y="2797264"/>
              <a:chExt cx="5567361" cy="1517567"/>
            </a:xfrm>
          </p:grpSpPr>
          <p:sp>
            <p:nvSpPr>
              <p:cNvPr id="81" name="Round Same Side Corner Rectangle 80"/>
              <p:cNvSpPr/>
              <p:nvPr/>
            </p:nvSpPr>
            <p:spPr>
              <a:xfrm rot="5400000" flipV="1">
                <a:off x="139698" y="3306765"/>
                <a:ext cx="1444629" cy="571500"/>
              </a:xfrm>
              <a:prstGeom prst="round2SameRect">
                <a:avLst/>
              </a:prstGeom>
              <a:solidFill>
                <a:schemeClr val="tx1">
                  <a:lumMod val="85000"/>
                  <a:lumOff val="1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 Same Side Corner Rectangle 81"/>
              <p:cNvSpPr/>
              <p:nvPr/>
            </p:nvSpPr>
            <p:spPr>
              <a:xfrm rot="5400000">
                <a:off x="2978148" y="1149355"/>
                <a:ext cx="1444629" cy="4886323"/>
              </a:xfrm>
              <a:prstGeom prst="round2SameRect">
                <a:avLst/>
              </a:prstGeom>
              <a:solidFill>
                <a:schemeClr val="tx1">
                  <a:lumMod val="95000"/>
                  <a:lumOff val="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320009" y="2870200"/>
                <a:ext cx="4760908" cy="135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 smtClean="0">
                    <a:solidFill>
                      <a:schemeClr val="bg1"/>
                    </a:solidFill>
                  </a:rPr>
                  <a:t>REV * DISTANCE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99690" y="2797264"/>
                <a:ext cx="571500" cy="150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 smtClean="0">
                    <a:solidFill>
                      <a:schemeClr val="bg1"/>
                    </a:solidFill>
                  </a:rPr>
                  <a:t>D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21272" y="411275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2">
                    <a:lumMod val="25000"/>
                  </a:schemeClr>
                </a:solidFill>
              </a:rPr>
              <a:t>Q6: What is the calculation for RASK?</a:t>
            </a:r>
            <a:endParaRPr lang="en-US" sz="5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Image result for run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699" y="1242219"/>
            <a:ext cx="12903200" cy="6448711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-266699" y="-118462"/>
            <a:ext cx="12903200" cy="6976461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3700" y="5862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rgbClr val="660033"/>
                </a:solidFill>
              </a:rPr>
              <a:t>Q7: Which airport has the longest runway in the world? </a:t>
            </a:r>
            <a:endParaRPr lang="en-US" sz="5400" dirty="0">
              <a:solidFill>
                <a:srgbClr val="660033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59443" y="2214858"/>
            <a:ext cx="9422313" cy="2738479"/>
            <a:chOff x="599424" y="2951045"/>
            <a:chExt cx="5405435" cy="3866044"/>
          </a:xfrm>
        </p:grpSpPr>
        <p:grpSp>
          <p:nvGrpSpPr>
            <p:cNvPr id="51" name="Group 50"/>
            <p:cNvGrpSpPr/>
            <p:nvPr/>
          </p:nvGrpSpPr>
          <p:grpSpPr>
            <a:xfrm>
              <a:off x="599424" y="2951045"/>
              <a:ext cx="5405433" cy="952314"/>
              <a:chOff x="317025" y="2814250"/>
              <a:chExt cx="5853112" cy="1522201"/>
            </a:xfrm>
          </p:grpSpPr>
          <p:sp>
            <p:nvSpPr>
              <p:cNvPr id="53" name="Round Same Side Corner Rectangle 52"/>
              <p:cNvSpPr/>
              <p:nvPr/>
            </p:nvSpPr>
            <p:spPr>
              <a:xfrm rot="5400000" flipV="1">
                <a:off x="23337" y="3185510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Round Same Side Corner Rectangle 53"/>
              <p:cNvSpPr/>
              <p:nvPr/>
            </p:nvSpPr>
            <p:spPr>
              <a:xfrm rot="5400000">
                <a:off x="3004662" y="1170975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4358" y="2814250"/>
                <a:ext cx="42872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err="1" smtClean="0">
                    <a:solidFill>
                      <a:schemeClr val="bg1"/>
                    </a:solidFill>
                  </a:rPr>
                  <a:t>Qamdo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sz="3600" dirty="0" err="1" smtClean="0">
                    <a:solidFill>
                      <a:schemeClr val="bg1"/>
                    </a:solidFill>
                  </a:rPr>
                  <a:t>Bamda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96736" y="2891822"/>
                <a:ext cx="586847" cy="126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A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9426" y="3914664"/>
              <a:ext cx="5405433" cy="951304"/>
              <a:chOff x="290511" y="2794242"/>
              <a:chExt cx="5853112" cy="1520588"/>
            </a:xfrm>
          </p:grpSpPr>
          <p:sp>
            <p:nvSpPr>
              <p:cNvPr id="58" name="Round Same Side Corner Rectangle 5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Round Same Side Corner Rectangle 5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07571" y="2794242"/>
                <a:ext cx="4732749" cy="1458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Hamad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8294" y="2961287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B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99425" y="4896261"/>
              <a:ext cx="5405434" cy="938787"/>
              <a:chOff x="290511" y="2767850"/>
              <a:chExt cx="5853113" cy="1500583"/>
            </a:xfrm>
          </p:grpSpPr>
          <p:sp>
            <p:nvSpPr>
              <p:cNvPr id="63" name="Round Same Side Corner Rectangle 62"/>
              <p:cNvSpPr/>
              <p:nvPr/>
            </p:nvSpPr>
            <p:spPr>
              <a:xfrm rot="5400000" flipV="1">
                <a:off x="-3177" y="3117492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Round Same Side Corner Rectangle 63"/>
              <p:cNvSpPr/>
              <p:nvPr/>
            </p:nvSpPr>
            <p:spPr>
              <a:xfrm rot="5400000">
                <a:off x="2978150" y="1102959"/>
                <a:ext cx="1444626" cy="4886322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84358" y="2767850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err="1" smtClean="0">
                    <a:solidFill>
                      <a:schemeClr val="bg1"/>
                    </a:solidFill>
                  </a:rPr>
                  <a:t>Zhukovsky</a:t>
                </a:r>
                <a:r>
                  <a:rPr lang="en-GB" sz="3600" dirty="0" smtClean="0">
                    <a:solidFill>
                      <a:schemeClr val="bg1"/>
                    </a:solidFill>
                  </a:rPr>
                  <a:t>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78294" y="2914889"/>
                <a:ext cx="586847" cy="126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C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99424" y="5849395"/>
              <a:ext cx="5405433" cy="967694"/>
              <a:chOff x="290511" y="2768043"/>
              <a:chExt cx="5853112" cy="1546787"/>
            </a:xfrm>
          </p:grpSpPr>
          <p:sp>
            <p:nvSpPr>
              <p:cNvPr id="68" name="Round Same Side Corner Rectangle 67"/>
              <p:cNvSpPr/>
              <p:nvPr/>
            </p:nvSpPr>
            <p:spPr>
              <a:xfrm rot="5400000" flipV="1">
                <a:off x="-3177" y="3163889"/>
                <a:ext cx="1444628" cy="857252"/>
              </a:xfrm>
              <a:prstGeom prst="round2SameRect">
                <a:avLst/>
              </a:prstGeom>
              <a:solidFill>
                <a:srgbClr val="660033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Round Same Side Corner Rectangle 68"/>
              <p:cNvSpPr/>
              <p:nvPr/>
            </p:nvSpPr>
            <p:spPr>
              <a:xfrm rot="5400000">
                <a:off x="2978148" y="1149354"/>
                <a:ext cx="1444628" cy="4886323"/>
              </a:xfrm>
              <a:prstGeom prst="round2SameRect">
                <a:avLst/>
              </a:prstGeom>
              <a:solidFill>
                <a:srgbClr val="660033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357844" y="2768043"/>
                <a:ext cx="4287249" cy="1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</a:rPr>
                  <a:t>Denver International Airport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78294" y="2961287"/>
                <a:ext cx="586847" cy="126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 smtClean="0">
                    <a:solidFill>
                      <a:schemeClr val="bg1"/>
                    </a:solidFill>
                  </a:rPr>
                  <a:t>D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0" y="6415329"/>
            <a:ext cx="12192000" cy="329165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aircraf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1454</TotalTime>
  <Words>617</Words>
  <Application>Microsoft Office PowerPoint</Application>
  <PresentationFormat>Widescreen</PresentationFormat>
  <Paragraphs>209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Qatar Airways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 Lee</dc:creator>
  <cp:lastModifiedBy>Apple Lee</cp:lastModifiedBy>
  <cp:revision>131</cp:revision>
  <dcterms:created xsi:type="dcterms:W3CDTF">2017-12-03T04:51:29Z</dcterms:created>
  <dcterms:modified xsi:type="dcterms:W3CDTF">2018-01-23T10:37:34Z</dcterms:modified>
</cp:coreProperties>
</file>